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1" r:id="rId4"/>
    <p:sldId id="258" r:id="rId5"/>
    <p:sldId id="259" r:id="rId6"/>
    <p:sldId id="263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560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B6551-408E-424C-8D29-F6AA34877B08}" type="datetimeFigureOut">
              <a:rPr lang="fr-BE" smtClean="0"/>
              <a:t>7/09/2013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C7A1C-CD2A-4D23-99A6-32007A0EF4D6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B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50091-2B99-4FC4-BA74-7D57F5D22C3A}" type="datetime1">
              <a:rPr lang="fr-BE" smtClean="0"/>
              <a:t>7/09/2013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76672"/>
            <a:ext cx="720080" cy="72008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7671" y="476672"/>
            <a:ext cx="2014209" cy="7200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A4C-3250-46E5-96CE-329FD6BF8463}" type="datetime1">
              <a:rPr lang="fr-BE" smtClean="0"/>
              <a:t>7/09/2013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EF984-D6FE-4D5F-BD46-50664FD42E25}" type="datetime1">
              <a:rPr lang="fr-BE" smtClean="0"/>
              <a:t>7/09/2013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fr-FR" dirty="0" smtClean="0"/>
              <a:t>Cliquez pour modifier le style du titre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3DD9B-F76A-4570-9F2B-00A0D430F523}" type="datetime1">
              <a:rPr lang="fr-BE" smtClean="0"/>
              <a:t>7/09/2013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B5B3-D1D1-4E9C-AD30-C7C075CD1FF4}" type="datetime1">
              <a:rPr lang="fr-BE" smtClean="0"/>
              <a:t>7/09/2013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D65C4-8D8E-40CF-A5A7-8EF95E919DFD}" type="datetime1">
              <a:rPr lang="fr-BE" smtClean="0"/>
              <a:t>7/09/2013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5CEF-D8C8-4287-8ED8-927882302C00}" type="datetime1">
              <a:rPr lang="fr-BE" smtClean="0"/>
              <a:t>7/09/2013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0CB0A-48D2-4CE0-B665-7EFEAA4F7FE2}" type="datetime1">
              <a:rPr lang="fr-BE" smtClean="0"/>
              <a:t>7/09/2013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9F3C8-FDED-48B4-B7E5-BEA17D9800B5}" type="datetime1">
              <a:rPr lang="fr-BE" smtClean="0"/>
              <a:t>7/09/2013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91A3-FA8F-49E5-B41E-AB6D389BD21D}" type="datetime1">
              <a:rPr lang="fr-BE" smtClean="0"/>
              <a:t>7/09/2013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D38BD-1CFB-43A4-A54D-0A0C51F8FB73}" type="datetime1">
              <a:rPr lang="fr-BE" smtClean="0"/>
              <a:t>7/09/2013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err="1" smtClean="0"/>
              <a:t>Cliquez</a:t>
            </a:r>
            <a:r>
              <a:rPr lang="en-US" noProof="0" dirty="0" smtClean="0"/>
              <a:t> pour modifier le style du </a:t>
            </a:r>
            <a:r>
              <a:rPr lang="en-US" noProof="0" dirty="0" err="1" smtClean="0"/>
              <a:t>titre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err="1" smtClean="0"/>
              <a:t>Cliquez</a:t>
            </a:r>
            <a:r>
              <a:rPr lang="en-US" noProof="0" dirty="0" smtClean="0"/>
              <a:t> pour modifier les styles du </a:t>
            </a:r>
            <a:r>
              <a:rPr lang="en-US" noProof="0" dirty="0" err="1" smtClean="0"/>
              <a:t>texte</a:t>
            </a:r>
            <a:r>
              <a:rPr lang="en-US" noProof="0" dirty="0" smtClean="0"/>
              <a:t> du masque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6D02D-8F73-437B-AA50-40207DB86DB3}" type="datetime1">
              <a:rPr lang="fr-BE" smtClean="0"/>
              <a:t>7/09/2013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DE2AFE7-16C7-49F9-96CA-7771BB847FC0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media" Target="../media/media5.wmv"/><Relationship Id="rId3" Type="http://schemas.openxmlformats.org/officeDocument/2006/relationships/video" Target="../media/media4.wmv"/><Relationship Id="rId7" Type="http://schemas.microsoft.com/office/2007/relationships/media" Target="../media/media2.wmv"/><Relationship Id="rId12" Type="http://schemas.openxmlformats.org/officeDocument/2006/relationships/image" Target="../media/image12.png"/><Relationship Id="rId2" Type="http://schemas.openxmlformats.org/officeDocument/2006/relationships/video" Target="../media/media3.wmv"/><Relationship Id="rId1" Type="http://schemas.openxmlformats.org/officeDocument/2006/relationships/video" Target="../media/media2.wmv"/><Relationship Id="rId11" Type="http://schemas.microsoft.com/office/2007/relationships/media" Target="../media/media4.wmv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1.png"/><Relationship Id="rId4" Type="http://schemas.openxmlformats.org/officeDocument/2006/relationships/video" Target="../media/media5.wmv"/><Relationship Id="rId9" Type="http://schemas.microsoft.com/office/2007/relationships/media" Target="../media/media3.wmv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8032" y="1916832"/>
            <a:ext cx="7772400" cy="1470025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Modeling and Control of Continuum Robots </a:t>
            </a:r>
            <a:b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Vessel Navigation</a:t>
            </a:r>
            <a:endParaRPr 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3832" y="3742184"/>
            <a:ext cx="6400800" cy="550912"/>
          </a:xfrm>
        </p:spPr>
        <p:txBody>
          <a:bodyPr>
            <a:normAutofit/>
          </a:bodyPr>
          <a:lstStyle/>
          <a:p>
            <a:r>
              <a:rPr lang="fr-BE" sz="2200" b="1" dirty="0" err="1" smtClean="0">
                <a:solidFill>
                  <a:schemeClr val="tx1"/>
                </a:solidFill>
              </a:rPr>
              <a:t>Phuong</a:t>
            </a:r>
            <a:r>
              <a:rPr lang="fr-BE" sz="2200" b="1" dirty="0" smtClean="0">
                <a:solidFill>
                  <a:schemeClr val="tx1"/>
                </a:solidFill>
              </a:rPr>
              <a:t> </a:t>
            </a:r>
            <a:r>
              <a:rPr lang="fr-BE" sz="2200" b="1" dirty="0" err="1" smtClean="0">
                <a:solidFill>
                  <a:schemeClr val="tx1"/>
                </a:solidFill>
              </a:rPr>
              <a:t>Toan</a:t>
            </a:r>
            <a:r>
              <a:rPr lang="fr-BE" sz="2200" b="1" dirty="0" smtClean="0">
                <a:solidFill>
                  <a:schemeClr val="tx1"/>
                </a:solidFill>
              </a:rPr>
              <a:t> </a:t>
            </a:r>
            <a:r>
              <a:rPr lang="fr-BE" sz="2200" b="1" dirty="0" err="1" smtClean="0">
                <a:solidFill>
                  <a:schemeClr val="tx1"/>
                </a:solidFill>
              </a:rPr>
              <a:t>Tran</a:t>
            </a:r>
            <a:r>
              <a:rPr lang="fr-BE" sz="2200" b="1" dirty="0" smtClean="0">
                <a:solidFill>
                  <a:schemeClr val="tx1"/>
                </a:solidFill>
              </a:rPr>
              <a:t> </a:t>
            </a:r>
            <a:endParaRPr lang="fr-BE" sz="2200" b="1" dirty="0">
              <a:solidFill>
                <a:schemeClr val="tx1"/>
              </a:solidFill>
            </a:endParaRPr>
          </a:p>
        </p:txBody>
      </p:sp>
      <p:cxnSp>
        <p:nvCxnSpPr>
          <p:cNvPr id="5" name="Connecteur droit 4"/>
          <p:cNvCxnSpPr/>
          <p:nvPr/>
        </p:nvCxnSpPr>
        <p:spPr>
          <a:xfrm>
            <a:off x="1621904" y="3501008"/>
            <a:ext cx="59046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479069" y="5376118"/>
            <a:ext cx="30848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Supervisors</a:t>
            </a:r>
          </a:p>
          <a:p>
            <a:pPr marL="177800"/>
            <a:r>
              <a:rPr lang="en-US" sz="1600" dirty="0" smtClean="0"/>
              <a:t>Prof. </a:t>
            </a:r>
            <a:r>
              <a:rPr lang="en-US" sz="1600" dirty="0" err="1" smtClean="0"/>
              <a:t>Jos</a:t>
            </a:r>
            <a:r>
              <a:rPr lang="en-US" sz="1600" dirty="0" smtClean="0"/>
              <a:t> Vander </a:t>
            </a:r>
            <a:r>
              <a:rPr lang="en-US" sz="1600" dirty="0" err="1" smtClean="0"/>
              <a:t>Sloten</a:t>
            </a:r>
            <a:endParaRPr lang="en-US" sz="1600" dirty="0" smtClean="0"/>
          </a:p>
          <a:p>
            <a:pPr marL="177800"/>
            <a:r>
              <a:rPr lang="en-US" sz="1600" dirty="0" smtClean="0"/>
              <a:t>Prof. </a:t>
            </a:r>
            <a:r>
              <a:rPr lang="en-US" sz="1600" dirty="0" err="1" smtClean="0"/>
              <a:t>Dominiek</a:t>
            </a:r>
            <a:r>
              <a:rPr lang="en-US" sz="1600" dirty="0" smtClean="0"/>
              <a:t> </a:t>
            </a:r>
            <a:r>
              <a:rPr lang="en-US" sz="1600" dirty="0" err="1" smtClean="0"/>
              <a:t>Reynaerts</a:t>
            </a:r>
            <a:endParaRPr lang="en-US" sz="1600" dirty="0" smtClean="0"/>
          </a:p>
          <a:p>
            <a:pPr marL="177800"/>
            <a:r>
              <a:rPr lang="en-US" sz="1600" dirty="0" smtClean="0"/>
              <a:t>Dr. Ir. Emmanuel Vander </a:t>
            </a:r>
            <a:r>
              <a:rPr lang="en-US" sz="1600" dirty="0" err="1" smtClean="0"/>
              <a:t>Poorten</a:t>
            </a:r>
            <a:endParaRPr lang="en-US" sz="1600" dirty="0"/>
          </a:p>
        </p:txBody>
      </p:sp>
      <p:pic>
        <p:nvPicPr>
          <p:cNvPr id="11" name="Image 10" descr="CASCADE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5797400"/>
            <a:ext cx="1944216" cy="583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Mini-Invasive </a:t>
            </a:r>
            <a:r>
              <a:rPr lang="fr-BE" dirty="0" err="1" smtClean="0"/>
              <a:t>Vascular</a:t>
            </a:r>
            <a:r>
              <a:rPr lang="fr-BE" dirty="0" smtClean="0"/>
              <a:t> </a:t>
            </a:r>
            <a:r>
              <a:rPr lang="fr-BE" dirty="0" err="1" smtClean="0"/>
              <a:t>Surgery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Catheter-based</a:t>
            </a:r>
            <a:r>
              <a:rPr lang="en-US" b="1" dirty="0" smtClean="0"/>
              <a:t> vascular surgery</a:t>
            </a:r>
          </a:p>
          <a:p>
            <a:pPr lvl="1"/>
            <a:r>
              <a:rPr lang="en-US" dirty="0" smtClean="0"/>
              <a:t>Benefits: patient recovery, treatment</a:t>
            </a:r>
          </a:p>
          <a:p>
            <a:pPr lvl="1"/>
            <a:r>
              <a:rPr lang="en-US" dirty="0" smtClean="0"/>
              <a:t>Drawbacks: maneuverability, visibility, radiation exposure, contrast agent risks</a:t>
            </a:r>
          </a:p>
          <a:p>
            <a:pPr>
              <a:spcBef>
                <a:spcPts val="1600"/>
              </a:spcBef>
            </a:pPr>
            <a:r>
              <a:rPr lang="en-US" b="1" dirty="0" smtClean="0"/>
              <a:t>Continuum robots: self-aware steerable catheters</a:t>
            </a:r>
          </a:p>
          <a:p>
            <a:pPr lvl="1"/>
            <a:r>
              <a:rPr lang="en-US" dirty="0" smtClean="0"/>
              <a:t>Internal actuators</a:t>
            </a:r>
          </a:p>
          <a:p>
            <a:pPr lvl="1"/>
            <a:r>
              <a:rPr lang="en-US" dirty="0" smtClean="0"/>
              <a:t>Sensors</a:t>
            </a:r>
          </a:p>
          <a:p>
            <a:pPr>
              <a:spcBef>
                <a:spcPts val="1600"/>
              </a:spcBef>
            </a:pPr>
            <a:r>
              <a:rPr lang="en-US" b="1" dirty="0" smtClean="0"/>
              <a:t>Research questions</a:t>
            </a:r>
          </a:p>
          <a:p>
            <a:pPr lvl="1"/>
            <a:r>
              <a:rPr lang="en-US" dirty="0" smtClean="0"/>
              <a:t>Optimal design</a:t>
            </a:r>
          </a:p>
          <a:p>
            <a:pPr lvl="1">
              <a:spcAft>
                <a:spcPts val="0"/>
              </a:spcAft>
            </a:pPr>
            <a:r>
              <a:rPr lang="en-US" dirty="0" smtClean="0"/>
              <a:t>Control in dynamic and </a:t>
            </a:r>
          </a:p>
          <a:p>
            <a:pPr marL="903288" lvl="1" indent="-452438">
              <a:spcAft>
                <a:spcPts val="600"/>
              </a:spcAft>
              <a:buNone/>
            </a:pPr>
            <a:r>
              <a:rPr lang="en-US" dirty="0" smtClean="0"/>
              <a:t>		deformable environments</a:t>
            </a:r>
          </a:p>
          <a:p>
            <a:pPr marL="1081088" lvl="1" indent="0">
              <a:buNone/>
            </a:pPr>
            <a:endParaRPr lang="en-US" sz="1000" b="1" dirty="0" smtClean="0"/>
          </a:p>
          <a:p>
            <a:pPr marL="1081088" lvl="1" indent="0">
              <a:buNone/>
            </a:pPr>
            <a:r>
              <a:rPr lang="en-US" b="1" dirty="0" smtClean="0"/>
              <a:t>Simulation-based approach</a:t>
            </a:r>
            <a:endParaRPr lang="fr-BE" b="1" dirty="0" smtClean="0"/>
          </a:p>
          <a:p>
            <a:pPr lvl="1"/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2</a:t>
            </a:fld>
            <a:endParaRPr lang="fr-BE"/>
          </a:p>
        </p:txBody>
      </p:sp>
      <p:sp>
        <p:nvSpPr>
          <p:cNvPr id="5" name="Flèche droite 4"/>
          <p:cNvSpPr/>
          <p:nvPr/>
        </p:nvSpPr>
        <p:spPr bwMode="auto">
          <a:xfrm>
            <a:off x="1163324" y="4828958"/>
            <a:ext cx="383697" cy="255604"/>
          </a:xfrm>
          <a:prstGeom prst="rightArrow">
            <a:avLst/>
          </a:prstGeom>
          <a:solidFill>
            <a:srgbClr val="1070CD"/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Char char="§"/>
              <a:tabLst/>
            </a:pPr>
            <a:endParaRPr kumimoji="0" lang="fr-BE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Image 5" descr="TAV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3068960"/>
            <a:ext cx="3321785" cy="332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Mini-Invasive </a:t>
            </a:r>
            <a:r>
              <a:rPr lang="fr-BE" dirty="0" err="1" smtClean="0"/>
              <a:t>Vascular</a:t>
            </a:r>
            <a:r>
              <a:rPr lang="fr-BE" dirty="0" smtClean="0"/>
              <a:t> </a:t>
            </a:r>
            <a:r>
              <a:rPr lang="fr-BE" dirty="0" err="1" smtClean="0"/>
              <a:t>Surgery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Catheter-based vascular surgery</a:t>
            </a:r>
          </a:p>
          <a:p>
            <a:pPr lvl="1"/>
            <a:r>
              <a:rPr lang="en-US" dirty="0" smtClean="0"/>
              <a:t>Benefits: patient recovery, treatment</a:t>
            </a:r>
          </a:p>
          <a:p>
            <a:pPr lvl="1"/>
            <a:r>
              <a:rPr lang="en-US" dirty="0" smtClean="0"/>
              <a:t>Drawbacks: maneuverability, visibility, radiation exposure, contrast agent risks</a:t>
            </a:r>
          </a:p>
          <a:p>
            <a:pPr>
              <a:spcBef>
                <a:spcPts val="1600"/>
              </a:spcBef>
            </a:pPr>
            <a:r>
              <a:rPr lang="en-US" b="1" dirty="0" smtClean="0"/>
              <a:t>Continuum robots: self-aware steerable catheters</a:t>
            </a:r>
          </a:p>
          <a:p>
            <a:pPr lvl="1"/>
            <a:r>
              <a:rPr lang="en-US" dirty="0" smtClean="0"/>
              <a:t>Internal actuators</a:t>
            </a:r>
          </a:p>
          <a:p>
            <a:pPr lvl="1"/>
            <a:r>
              <a:rPr lang="en-US" dirty="0" smtClean="0"/>
              <a:t>Sensors</a:t>
            </a:r>
          </a:p>
          <a:p>
            <a:pPr>
              <a:spcBef>
                <a:spcPts val="1600"/>
              </a:spcBef>
            </a:pPr>
            <a:r>
              <a:rPr lang="en-US" b="1" dirty="0" smtClean="0"/>
              <a:t>Research questions</a:t>
            </a:r>
          </a:p>
          <a:p>
            <a:pPr lvl="1"/>
            <a:r>
              <a:rPr lang="en-US" dirty="0" smtClean="0"/>
              <a:t>Optimal design</a:t>
            </a:r>
          </a:p>
          <a:p>
            <a:pPr lvl="1">
              <a:spcAft>
                <a:spcPts val="0"/>
              </a:spcAft>
            </a:pPr>
            <a:r>
              <a:rPr lang="en-US" dirty="0" smtClean="0"/>
              <a:t>Control in dynamic and </a:t>
            </a:r>
          </a:p>
          <a:p>
            <a:pPr marL="903288" lvl="1" indent="-452438">
              <a:spcAft>
                <a:spcPts val="600"/>
              </a:spcAft>
              <a:buNone/>
            </a:pPr>
            <a:r>
              <a:rPr lang="en-US" dirty="0" smtClean="0"/>
              <a:t>		deformable environments</a:t>
            </a:r>
          </a:p>
          <a:p>
            <a:pPr marL="1081088" lvl="1" indent="0">
              <a:buNone/>
            </a:pPr>
            <a:endParaRPr lang="en-US" sz="1000" b="1" dirty="0" smtClean="0"/>
          </a:p>
          <a:p>
            <a:pPr marL="1081088" lvl="1" indent="0">
              <a:buNone/>
            </a:pPr>
            <a:r>
              <a:rPr lang="en-US" b="1" dirty="0" smtClean="0"/>
              <a:t>Simulation-based approach</a:t>
            </a:r>
            <a:endParaRPr lang="fr-BE" b="1" dirty="0" smtClean="0"/>
          </a:p>
          <a:p>
            <a:pPr lvl="1"/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3</a:t>
            </a:fld>
            <a:endParaRPr lang="fr-BE"/>
          </a:p>
        </p:txBody>
      </p:sp>
      <p:sp>
        <p:nvSpPr>
          <p:cNvPr id="5" name="Flèche droite 4"/>
          <p:cNvSpPr/>
          <p:nvPr/>
        </p:nvSpPr>
        <p:spPr bwMode="auto">
          <a:xfrm>
            <a:off x="1163324" y="4828958"/>
            <a:ext cx="383697" cy="255604"/>
          </a:xfrm>
          <a:prstGeom prst="rightArrow">
            <a:avLst/>
          </a:prstGeom>
          <a:solidFill>
            <a:srgbClr val="1070CD"/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Char char="§"/>
              <a:tabLst/>
            </a:pPr>
            <a:endParaRPr kumimoji="0" lang="fr-BE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Image 6" descr="concept_casca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252" y="2553276"/>
            <a:ext cx="4393865" cy="4411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Catheter</a:t>
            </a:r>
            <a:r>
              <a:rPr lang="fr-BE" dirty="0" smtClean="0"/>
              <a:t> Design for </a:t>
            </a:r>
            <a:r>
              <a:rPr lang="fr-BE" dirty="0" err="1" smtClean="0"/>
              <a:t>Aortic</a:t>
            </a:r>
            <a:r>
              <a:rPr lang="fr-BE" dirty="0" smtClean="0"/>
              <a:t> Valve Implantation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929411"/>
          </a:xfrm>
        </p:spPr>
        <p:txBody>
          <a:bodyPr/>
          <a:lstStyle/>
          <a:p>
            <a:pPr>
              <a:buNone/>
            </a:pPr>
            <a:r>
              <a:rPr lang="fr-BE" b="1" dirty="0" smtClean="0"/>
              <a:t>Objective</a:t>
            </a:r>
            <a:endParaRPr lang="fr-BE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4</a:t>
            </a:fld>
            <a:endParaRPr lang="fr-BE"/>
          </a:p>
        </p:txBody>
      </p:sp>
      <p:sp>
        <p:nvSpPr>
          <p:cNvPr id="5" name="ZoneTexte 4"/>
          <p:cNvSpPr txBox="1"/>
          <p:nvPr/>
        </p:nvSpPr>
        <p:spPr>
          <a:xfrm>
            <a:off x="1340518" y="1079311"/>
            <a:ext cx="74220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Clr>
                <a:srgbClr val="99CC00"/>
              </a:buClr>
              <a:buSzPct val="80000"/>
              <a:buNone/>
            </a:pP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Find</a:t>
            </a: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 	</a:t>
            </a: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order</a:t>
            </a: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 of occurrence </a:t>
            </a: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actuators</a:t>
            </a: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/</a:t>
            </a: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sensors</a:t>
            </a: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/valve</a:t>
            </a:r>
          </a:p>
          <a:p>
            <a:pPr marL="742950" lvl="1" indent="-285750">
              <a:buClr>
                <a:srgbClr val="99CC00"/>
              </a:buClr>
              <a:buSzPct val="80000"/>
              <a:buNone/>
            </a:pP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		</a:t>
            </a: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number</a:t>
            </a: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 of </a:t>
            </a: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required</a:t>
            </a: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actuators</a:t>
            </a:r>
            <a:endParaRPr lang="fr-BE" sz="1800" kern="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742950" lvl="1" indent="-285750">
              <a:buClr>
                <a:srgbClr val="99CC00"/>
              </a:buClr>
              <a:buSzPct val="80000"/>
              <a:buNone/>
            </a:pP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		</a:t>
            </a: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length</a:t>
            </a:r>
            <a:r>
              <a:rPr lang="fr-BE" sz="1800" kern="0" dirty="0" smtClean="0">
                <a:solidFill>
                  <a:srgbClr val="000000"/>
                </a:solidFill>
                <a:latin typeface="Calibri" pitchFamily="34" charset="0"/>
              </a:rPr>
              <a:t> of </a:t>
            </a:r>
            <a:r>
              <a:rPr lang="fr-BE" sz="1800" kern="0" dirty="0" err="1" smtClean="0">
                <a:solidFill>
                  <a:srgbClr val="000000"/>
                </a:solidFill>
                <a:latin typeface="Calibri" pitchFamily="34" charset="0"/>
              </a:rPr>
              <a:t>actuators</a:t>
            </a:r>
            <a:endParaRPr lang="fr-BE" sz="1800" kern="0" dirty="0" smtClean="0">
              <a:solidFill>
                <a:srgbClr val="000000"/>
              </a:solidFill>
              <a:latin typeface="Calibri" pitchFamily="34" charset="0"/>
            </a:endParaRPr>
          </a:p>
          <a:p>
            <a:pPr>
              <a:buNone/>
            </a:pPr>
            <a:endParaRPr lang="fr-BE" dirty="0"/>
          </a:p>
        </p:txBody>
      </p:sp>
      <p:pic>
        <p:nvPicPr>
          <p:cNvPr id="6" name="Image 5" descr="config0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25" t="39767" r="8662" b="41519"/>
          <a:stretch>
            <a:fillRect/>
          </a:stretch>
        </p:blipFill>
        <p:spPr>
          <a:xfrm>
            <a:off x="2332571" y="2204864"/>
            <a:ext cx="4445206" cy="697384"/>
          </a:xfrm>
          <a:prstGeom prst="rect">
            <a:avLst/>
          </a:prstGeom>
        </p:spPr>
      </p:pic>
      <p:pic>
        <p:nvPicPr>
          <p:cNvPr id="7" name="Image 6" descr="config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187" r="30701" b="45300"/>
          <a:stretch>
            <a:fillRect/>
          </a:stretch>
        </p:blipFill>
        <p:spPr>
          <a:xfrm>
            <a:off x="3691136" y="3429000"/>
            <a:ext cx="4526178" cy="462904"/>
          </a:xfrm>
          <a:prstGeom prst="rect">
            <a:avLst/>
          </a:prstGeom>
        </p:spPr>
      </p:pic>
      <p:pic>
        <p:nvPicPr>
          <p:cNvPr id="8" name="Image 7" descr="config7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00" t="39831" r="25976" b="44996"/>
          <a:stretch>
            <a:fillRect/>
          </a:stretch>
        </p:blipFill>
        <p:spPr>
          <a:xfrm>
            <a:off x="2153655" y="3875708"/>
            <a:ext cx="6035096" cy="561404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436415" y="4717593"/>
            <a:ext cx="14535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fr-BE" sz="1600" b="1" dirty="0" smtClean="0">
                <a:latin typeface="Calibri" pitchFamily="34" charset="0"/>
              </a:rPr>
              <a:t>2-</a:t>
            </a:r>
            <a:r>
              <a:rPr lang="fr-BE" sz="1600" b="1" dirty="0" err="1" smtClean="0">
                <a:latin typeface="Calibri" pitchFamily="34" charset="0"/>
              </a:rPr>
              <a:t>DoF</a:t>
            </a:r>
            <a:r>
              <a:rPr lang="fr-BE" sz="1600" b="1" dirty="0" smtClean="0">
                <a:latin typeface="Calibri" pitchFamily="34" charset="0"/>
              </a:rPr>
              <a:t> </a:t>
            </a:r>
            <a:r>
              <a:rPr lang="fr-BE" sz="1600" b="1" dirty="0" err="1" smtClean="0">
                <a:latin typeface="Calibri" pitchFamily="34" charset="0"/>
              </a:rPr>
              <a:t>actuator</a:t>
            </a:r>
            <a:endParaRPr lang="fr-BE" sz="1600" b="1" dirty="0" smtClean="0">
              <a:latin typeface="Calibri" pitchFamily="34" charset="0"/>
            </a:endParaRPr>
          </a:p>
          <a:p>
            <a:pPr marL="85725"/>
            <a:r>
              <a:rPr lang="fr-BE" sz="1400" dirty="0" smtClean="0">
                <a:latin typeface="Calibri" pitchFamily="34" charset="0"/>
              </a:rPr>
              <a:t>Ø : 5mm</a:t>
            </a:r>
          </a:p>
          <a:p>
            <a:pPr marL="85725"/>
            <a:r>
              <a:rPr lang="fr-BE" sz="1400" dirty="0" smtClean="0">
                <a:latin typeface="Calibri" pitchFamily="34" charset="0"/>
              </a:rPr>
              <a:t>L : 10-90mm</a:t>
            </a:r>
          </a:p>
          <a:p>
            <a:pPr>
              <a:buNone/>
            </a:pPr>
            <a:endParaRPr lang="fr-BE" sz="1600" b="1" dirty="0" smtClean="0">
              <a:latin typeface="Calibri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059832" y="4717593"/>
            <a:ext cx="10390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fr-BE" sz="1600" b="1" dirty="0" smtClean="0">
                <a:latin typeface="Calibri" pitchFamily="34" charset="0"/>
              </a:rPr>
              <a:t>Valve</a:t>
            </a:r>
          </a:p>
          <a:p>
            <a:pPr marL="85725"/>
            <a:r>
              <a:rPr lang="fr-BE" sz="1400" dirty="0" smtClean="0">
                <a:latin typeface="Calibri" pitchFamily="34" charset="0"/>
              </a:rPr>
              <a:t>Ø : 6mm </a:t>
            </a:r>
          </a:p>
          <a:p>
            <a:pPr marL="85725"/>
            <a:r>
              <a:rPr lang="fr-BE" sz="1400" dirty="0" smtClean="0">
                <a:latin typeface="Calibri" pitchFamily="34" charset="0"/>
              </a:rPr>
              <a:t>L : 25mm</a:t>
            </a:r>
          </a:p>
          <a:p>
            <a:pPr algn="ctr">
              <a:buNone/>
            </a:pPr>
            <a:endParaRPr lang="fr-BE" sz="1600" b="1" dirty="0" smtClean="0">
              <a:latin typeface="Calibri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139952" y="4717593"/>
            <a:ext cx="14535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fr-BE" sz="1600" b="1" dirty="0" smtClean="0">
                <a:latin typeface="Calibri" pitchFamily="34" charset="0"/>
              </a:rPr>
              <a:t>2-</a:t>
            </a:r>
            <a:r>
              <a:rPr lang="fr-BE" sz="1600" b="1" dirty="0" err="1" smtClean="0">
                <a:latin typeface="Calibri" pitchFamily="34" charset="0"/>
              </a:rPr>
              <a:t>DoF</a:t>
            </a:r>
            <a:r>
              <a:rPr lang="fr-BE" sz="1600" b="1" dirty="0" smtClean="0">
                <a:latin typeface="Calibri" pitchFamily="34" charset="0"/>
              </a:rPr>
              <a:t> </a:t>
            </a:r>
            <a:r>
              <a:rPr lang="fr-BE" sz="1600" b="1" dirty="0" err="1" smtClean="0">
                <a:latin typeface="Calibri" pitchFamily="34" charset="0"/>
              </a:rPr>
              <a:t>actuator</a:t>
            </a:r>
            <a:endParaRPr lang="fr-BE" sz="1600" b="1" dirty="0" smtClean="0">
              <a:latin typeface="Calibri" pitchFamily="34" charset="0"/>
            </a:endParaRPr>
          </a:p>
          <a:p>
            <a:pPr marL="85725"/>
            <a:r>
              <a:rPr lang="fr-BE" sz="1400" dirty="0" smtClean="0">
                <a:latin typeface="Calibri" pitchFamily="34" charset="0"/>
              </a:rPr>
              <a:t>Ø : 5mm</a:t>
            </a:r>
          </a:p>
          <a:p>
            <a:pPr marL="85725"/>
            <a:r>
              <a:rPr lang="fr-BE" sz="1400" dirty="0" smtClean="0">
                <a:latin typeface="Calibri" pitchFamily="34" charset="0"/>
              </a:rPr>
              <a:t>L : 10-90mm</a:t>
            </a:r>
          </a:p>
          <a:p>
            <a:pPr>
              <a:buNone/>
            </a:pPr>
            <a:endParaRPr lang="fr-BE" sz="1600" b="1" dirty="0" smtClean="0">
              <a:latin typeface="Calibri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882011" y="4717593"/>
            <a:ext cx="22279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fr-BE" sz="1600" b="1" dirty="0" err="1" smtClean="0">
                <a:latin typeface="Calibri" pitchFamily="34" charset="0"/>
              </a:rPr>
              <a:t>EndoSense</a:t>
            </a:r>
            <a:r>
              <a:rPr lang="fr-BE" sz="1600" b="1" dirty="0" smtClean="0">
                <a:latin typeface="Calibri" pitchFamily="34" charset="0"/>
              </a:rPr>
              <a:t> Force </a:t>
            </a:r>
            <a:r>
              <a:rPr lang="fr-BE" sz="1600" b="1" dirty="0" err="1" smtClean="0">
                <a:latin typeface="Calibri" pitchFamily="34" charset="0"/>
              </a:rPr>
              <a:t>sensor</a:t>
            </a:r>
            <a:endParaRPr lang="fr-BE" sz="1600" b="1" dirty="0" smtClean="0">
              <a:latin typeface="Calibri" pitchFamily="34" charset="0"/>
            </a:endParaRPr>
          </a:p>
          <a:p>
            <a:pPr marL="85725"/>
            <a:r>
              <a:rPr lang="fr-BE" sz="1400" dirty="0" smtClean="0">
                <a:latin typeface="Calibri" pitchFamily="34" charset="0"/>
              </a:rPr>
              <a:t>Ø : 2.5mm</a:t>
            </a:r>
          </a:p>
          <a:p>
            <a:pPr marL="85725"/>
            <a:r>
              <a:rPr lang="fr-BE" sz="1400" dirty="0" smtClean="0">
                <a:latin typeface="Calibri" pitchFamily="34" charset="0"/>
              </a:rPr>
              <a:t>L : 20mm </a:t>
            </a:r>
          </a:p>
          <a:p>
            <a:pPr>
              <a:buNone/>
            </a:pPr>
            <a:endParaRPr lang="fr-BE" sz="1600" b="1" dirty="0" smtClean="0">
              <a:latin typeface="Calibri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634236" y="4717593"/>
            <a:ext cx="11455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fr-BE" sz="1600" b="1" dirty="0" smtClean="0">
                <a:latin typeface="Calibri" pitchFamily="34" charset="0"/>
              </a:rPr>
              <a:t>IVUS probe</a:t>
            </a:r>
          </a:p>
          <a:p>
            <a:pPr marL="85725"/>
            <a:r>
              <a:rPr lang="fr-BE" sz="1400" dirty="0" smtClean="0">
                <a:latin typeface="Calibri" pitchFamily="34" charset="0"/>
              </a:rPr>
              <a:t>Ø : 2.5mm</a:t>
            </a:r>
          </a:p>
          <a:p>
            <a:pPr marL="85725"/>
            <a:r>
              <a:rPr lang="fr-BE" sz="1400" dirty="0" smtClean="0">
                <a:latin typeface="Calibri" pitchFamily="34" charset="0"/>
              </a:rPr>
              <a:t>L : 15mm </a:t>
            </a:r>
          </a:p>
        </p:txBody>
      </p:sp>
      <p:cxnSp>
        <p:nvCxnSpPr>
          <p:cNvPr id="14" name="Connecteur droit 13"/>
          <p:cNvCxnSpPr>
            <a:endCxn id="9" idx="0"/>
          </p:cNvCxnSpPr>
          <p:nvPr/>
        </p:nvCxnSpPr>
        <p:spPr bwMode="auto">
          <a:xfrm flipH="1">
            <a:off x="2163185" y="4221088"/>
            <a:ext cx="752631" cy="496505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/>
          <p:cNvCxnSpPr>
            <a:endCxn id="10" idx="0"/>
          </p:cNvCxnSpPr>
          <p:nvPr/>
        </p:nvCxnSpPr>
        <p:spPr bwMode="auto">
          <a:xfrm flipH="1">
            <a:off x="3579366" y="4221088"/>
            <a:ext cx="480315" cy="496505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15"/>
          <p:cNvCxnSpPr>
            <a:endCxn id="11" idx="0"/>
          </p:cNvCxnSpPr>
          <p:nvPr/>
        </p:nvCxnSpPr>
        <p:spPr bwMode="auto">
          <a:xfrm flipH="1">
            <a:off x="4866722" y="4221088"/>
            <a:ext cx="785398" cy="496505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/>
          <p:cNvCxnSpPr>
            <a:endCxn id="13" idx="0"/>
          </p:cNvCxnSpPr>
          <p:nvPr/>
        </p:nvCxnSpPr>
        <p:spPr bwMode="auto">
          <a:xfrm flipH="1">
            <a:off x="6207021" y="4149080"/>
            <a:ext cx="453211" cy="56851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17"/>
          <p:cNvCxnSpPr>
            <a:endCxn id="12" idx="0"/>
          </p:cNvCxnSpPr>
          <p:nvPr/>
        </p:nvCxnSpPr>
        <p:spPr bwMode="auto">
          <a:xfrm>
            <a:off x="7452320" y="4149080"/>
            <a:ext cx="543650" cy="568513"/>
          </a:xfrm>
          <a:prstGeom prst="line">
            <a:avLst/>
          </a:prstGeom>
          <a:ln w="127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Image 18" descr="config4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50" t="40319" r="6289" b="44388"/>
          <a:stretch>
            <a:fillRect/>
          </a:stretch>
        </p:blipFill>
        <p:spPr>
          <a:xfrm>
            <a:off x="810816" y="2852936"/>
            <a:ext cx="6000065" cy="573920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>
            <a:off x="1979712" y="6021288"/>
            <a:ext cx="1658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200" b="1" dirty="0" smtClean="0">
                <a:solidFill>
                  <a:schemeClr val="bg1">
                    <a:lumMod val="50000"/>
                  </a:schemeClr>
                </a:solidFill>
              </a:rPr>
              <a:t>NDI Aurora EM </a:t>
            </a:r>
            <a:r>
              <a:rPr lang="fr-BE" sz="1200" b="1" dirty="0" err="1" smtClean="0">
                <a:solidFill>
                  <a:schemeClr val="bg1">
                    <a:lumMod val="50000"/>
                  </a:schemeClr>
                </a:solidFill>
              </a:rPr>
              <a:t>sensors</a:t>
            </a:r>
            <a:endParaRPr lang="fr-BE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80975"/>
            <a:r>
              <a:rPr lang="fr-BE" sz="1200" dirty="0" smtClean="0">
                <a:solidFill>
                  <a:schemeClr val="bg1">
                    <a:lumMod val="50000"/>
                  </a:schemeClr>
                </a:solidFill>
              </a:rPr>
              <a:t>Ø : 0.9mm </a:t>
            </a:r>
          </a:p>
          <a:p>
            <a:pPr marL="180975"/>
            <a:r>
              <a:rPr lang="fr-BE" sz="1200" dirty="0" smtClean="0">
                <a:solidFill>
                  <a:schemeClr val="bg1">
                    <a:lumMod val="50000"/>
                  </a:schemeClr>
                </a:solidFill>
              </a:rPr>
              <a:t>L : 25mm</a:t>
            </a:r>
            <a:endParaRPr lang="fr-BE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395536" y="602128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200" b="1" dirty="0" smtClean="0">
                <a:solidFill>
                  <a:schemeClr val="bg1">
                    <a:lumMod val="50000"/>
                  </a:schemeClr>
                </a:solidFill>
              </a:rPr>
              <a:t>M7 Flow </a:t>
            </a:r>
            <a:r>
              <a:rPr lang="fr-BE" sz="1200" b="1" dirty="0" err="1" smtClean="0">
                <a:solidFill>
                  <a:schemeClr val="bg1">
                    <a:lumMod val="50000"/>
                  </a:schemeClr>
                </a:solidFill>
              </a:rPr>
              <a:t>sensor</a:t>
            </a:r>
            <a:endParaRPr lang="fr-BE" sz="12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80975"/>
            <a:r>
              <a:rPr lang="fr-BE" sz="1200" dirty="0" smtClean="0">
                <a:solidFill>
                  <a:schemeClr val="bg1">
                    <a:lumMod val="50000"/>
                  </a:schemeClr>
                </a:solidFill>
              </a:rPr>
              <a:t>1.6 x 1 x 0.5 mm</a:t>
            </a:r>
          </a:p>
        </p:txBody>
      </p:sp>
      <p:sp>
        <p:nvSpPr>
          <p:cNvPr id="38" name="Accolade fermante 37"/>
          <p:cNvSpPr/>
          <p:nvPr/>
        </p:nvSpPr>
        <p:spPr>
          <a:xfrm>
            <a:off x="3779912" y="6093296"/>
            <a:ext cx="144016" cy="576064"/>
          </a:xfrm>
          <a:prstGeom prst="rightBrac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9" name="ZoneTexte 38"/>
          <p:cNvSpPr txBox="1"/>
          <p:nvPr/>
        </p:nvSpPr>
        <p:spPr>
          <a:xfrm>
            <a:off x="3907401" y="6222465"/>
            <a:ext cx="1024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200" dirty="0" smtClean="0">
                <a:solidFill>
                  <a:schemeClr val="bg1">
                    <a:lumMod val="50000"/>
                  </a:schemeClr>
                </a:solidFill>
              </a:rPr>
              <a:t>Not </a:t>
            </a:r>
            <a:r>
              <a:rPr lang="fr-BE" sz="1200" dirty="0" err="1" smtClean="0">
                <a:solidFill>
                  <a:schemeClr val="bg1">
                    <a:lumMod val="50000"/>
                  </a:schemeClr>
                </a:solidFill>
              </a:rPr>
              <a:t>modeled</a:t>
            </a:r>
            <a:endParaRPr lang="fr-BE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5</a:t>
            </a:fld>
            <a:endParaRPr lang="fr-BE"/>
          </a:p>
        </p:txBody>
      </p:sp>
      <p:pic>
        <p:nvPicPr>
          <p:cNvPr id="13" name="mmvif-20-80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5004550" y="620688"/>
            <a:ext cx="3456384" cy="2592288"/>
          </a:xfrm>
          <a:prstGeom prst="rect">
            <a:avLst/>
          </a:prstGeom>
        </p:spPr>
      </p:pic>
      <p:pic>
        <p:nvPicPr>
          <p:cNvPr id="14" name="mmvif-30-2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634259" y="620688"/>
            <a:ext cx="3456384" cy="2592288"/>
          </a:xfrm>
          <a:prstGeom prst="rect">
            <a:avLst/>
          </a:prstGeom>
        </p:spPr>
      </p:pic>
      <p:pic>
        <p:nvPicPr>
          <p:cNvPr id="15" name="mvmif-30-20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40168" y="3717032"/>
            <a:ext cx="3456384" cy="2592288"/>
          </a:xfrm>
          <a:prstGeom prst="rect">
            <a:avLst/>
          </a:prstGeom>
        </p:spPr>
      </p:pic>
      <p:pic>
        <p:nvPicPr>
          <p:cNvPr id="16" name="mvmif-90-20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xmlns="" r:embed="rId13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5026748" y="3717032"/>
            <a:ext cx="3456384" cy="2592288"/>
          </a:xfrm>
          <a:prstGeom prst="rect">
            <a:avLst/>
          </a:prstGeom>
        </p:spPr>
      </p:pic>
      <p:sp>
        <p:nvSpPr>
          <p:cNvPr id="17" name="TextBox 1"/>
          <p:cNvSpPr txBox="1"/>
          <p:nvPr/>
        </p:nvSpPr>
        <p:spPr>
          <a:xfrm>
            <a:off x="994298" y="240903"/>
            <a:ext cx="29523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latin typeface="Calibri" pitchFamily="34" charset="0"/>
              </a:rPr>
              <a:t>2 short </a:t>
            </a:r>
            <a:r>
              <a:rPr lang="en-US" sz="1300" dirty="0">
                <a:latin typeface="Calibri" pitchFamily="34" charset="0"/>
              </a:rPr>
              <a:t>(</a:t>
            </a:r>
            <a:r>
              <a:rPr lang="en-US" sz="1300" dirty="0" smtClean="0">
                <a:latin typeface="Calibri" pitchFamily="34" charset="0"/>
              </a:rPr>
              <a:t>30-20mm)</a:t>
            </a:r>
            <a:r>
              <a:rPr lang="nl-BE" sz="1300" dirty="0" smtClean="0">
                <a:latin typeface="Calibri" pitchFamily="34" charset="0"/>
              </a:rPr>
              <a:t> </a:t>
            </a:r>
            <a:r>
              <a:rPr lang="en-US" sz="1300" dirty="0" smtClean="0">
                <a:latin typeface="Calibri" pitchFamily="34" charset="0"/>
              </a:rPr>
              <a:t>proximal actuators</a:t>
            </a:r>
            <a:endParaRPr lang="nl-BE" sz="1300" dirty="0">
              <a:latin typeface="Calibri" pitchFamily="34" charset="0"/>
            </a:endParaRPr>
          </a:p>
        </p:txBody>
      </p:sp>
      <p:sp>
        <p:nvSpPr>
          <p:cNvPr id="18" name="TextBox 2"/>
          <p:cNvSpPr txBox="1"/>
          <p:nvPr/>
        </p:nvSpPr>
        <p:spPr>
          <a:xfrm>
            <a:off x="4954738" y="240903"/>
            <a:ext cx="374423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latin typeface="Calibri" pitchFamily="34" charset="0"/>
              </a:rPr>
              <a:t>1 short (20mm) - 1 long (80mm) proximal actuators</a:t>
            </a:r>
            <a:endParaRPr lang="nl-BE" sz="1300" dirty="0">
              <a:latin typeface="Calibri" pitchFamily="34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274218" y="3356992"/>
            <a:ext cx="424686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latin typeface="Calibri" pitchFamily="34" charset="0"/>
              </a:rPr>
              <a:t>1 short (30mm) proximal - 1 short (20mm) distal actuators </a:t>
            </a:r>
            <a:endParaRPr lang="nl-BE" sz="1300" dirty="0">
              <a:latin typeface="Calibri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4738714" y="3352636"/>
            <a:ext cx="414587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 smtClean="0">
                <a:latin typeface="Calibri" pitchFamily="34" charset="0"/>
              </a:rPr>
              <a:t>1 long (90mm) proximal - 1 short (20mm) distal actuators</a:t>
            </a:r>
            <a:endParaRPr lang="nl-BE" sz="13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Conclusion &amp; Future </a:t>
            </a:r>
            <a:r>
              <a:rPr lang="fr-BE" dirty="0" err="1" smtClean="0"/>
              <a:t>Work</a:t>
            </a: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2AFE7-16C7-49F9-96CA-7771BB847FC0}" type="slidenum">
              <a:rPr lang="fr-BE" smtClean="0"/>
              <a:t>6</a:t>
            </a:fld>
            <a:endParaRPr lang="fr-BE"/>
          </a:p>
        </p:txBody>
      </p:sp>
      <p:sp>
        <p:nvSpPr>
          <p:cNvPr id="5" name="Rectangle à coins arrondis 4"/>
          <p:cNvSpPr/>
          <p:nvPr/>
        </p:nvSpPr>
        <p:spPr>
          <a:xfrm>
            <a:off x="755576" y="1628800"/>
            <a:ext cx="3168352" cy="43204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>
                <a:solidFill>
                  <a:schemeClr val="tx1"/>
                </a:solidFill>
              </a:rPr>
              <a:t>Real time </a:t>
            </a:r>
            <a:r>
              <a:rPr lang="fr-BE" dirty="0" err="1">
                <a:solidFill>
                  <a:schemeClr val="tx1"/>
                </a:solidFill>
              </a:rPr>
              <a:t>c</a:t>
            </a:r>
            <a:r>
              <a:rPr lang="fr-BE" dirty="0" err="1" smtClean="0">
                <a:solidFill>
                  <a:schemeClr val="tx1"/>
                </a:solidFill>
              </a:rPr>
              <a:t>atheter</a:t>
            </a:r>
            <a:r>
              <a:rPr lang="fr-BE" dirty="0" smtClean="0">
                <a:solidFill>
                  <a:schemeClr val="tx1"/>
                </a:solidFill>
              </a:rPr>
              <a:t> simulation</a:t>
            </a:r>
          </a:p>
        </p:txBody>
      </p:sp>
      <p:pic>
        <p:nvPicPr>
          <p:cNvPr id="6" name="Image 5" descr="concept_casca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252" y="2553276"/>
            <a:ext cx="4393865" cy="4411599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043608" y="2125305"/>
            <a:ext cx="36824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Calibri" pitchFamily="34" charset="0"/>
              <a:buChar char="₋"/>
            </a:pPr>
            <a:r>
              <a:rPr lang="fr-BE" sz="1500" dirty="0" smtClean="0"/>
              <a:t> GPGPU </a:t>
            </a:r>
            <a:r>
              <a:rPr lang="fr-BE" sz="1500" dirty="0" err="1" smtClean="0"/>
              <a:t>implementation</a:t>
            </a:r>
            <a:r>
              <a:rPr lang="fr-BE" sz="1500" dirty="0" smtClean="0"/>
              <a:t> (</a:t>
            </a:r>
            <a:r>
              <a:rPr lang="fr-BE" sz="1500" dirty="0" err="1" smtClean="0"/>
              <a:t>proximity</a:t>
            </a:r>
            <a:r>
              <a:rPr lang="fr-BE" sz="1500" dirty="0" smtClean="0"/>
              <a:t> </a:t>
            </a:r>
            <a:r>
              <a:rPr lang="fr-BE" sz="1500" dirty="0" err="1" smtClean="0"/>
              <a:t>queries</a:t>
            </a:r>
            <a:r>
              <a:rPr lang="fr-BE" sz="1500" dirty="0" smtClean="0"/>
              <a:t>)</a:t>
            </a:r>
          </a:p>
          <a:p>
            <a:pPr>
              <a:buFont typeface="Calibri" pitchFamily="34" charset="0"/>
              <a:buChar char="₋"/>
            </a:pPr>
            <a:r>
              <a:rPr lang="fr-BE" sz="1500" dirty="0" smtClean="0"/>
              <a:t> </a:t>
            </a:r>
            <a:r>
              <a:rPr lang="fr-BE" sz="1500" dirty="0" err="1" smtClean="0"/>
              <a:t>Dynamic</a:t>
            </a:r>
            <a:r>
              <a:rPr lang="fr-BE" sz="1500" dirty="0" smtClean="0"/>
              <a:t> </a:t>
            </a:r>
            <a:r>
              <a:rPr lang="fr-BE" sz="1500" dirty="0" err="1" smtClean="0"/>
              <a:t>vascular</a:t>
            </a:r>
            <a:r>
              <a:rPr lang="fr-BE" sz="1500" dirty="0" smtClean="0"/>
              <a:t> </a:t>
            </a:r>
            <a:r>
              <a:rPr lang="fr-BE" sz="1500" dirty="0" err="1" smtClean="0"/>
              <a:t>environment</a:t>
            </a:r>
            <a:endParaRPr lang="fr-BE" sz="1500" dirty="0" smtClean="0"/>
          </a:p>
          <a:p>
            <a:pPr>
              <a:buFont typeface="Calibri" pitchFamily="34" charset="0"/>
              <a:buChar char="₋"/>
            </a:pPr>
            <a:r>
              <a:rPr lang="fr-BE" sz="1500" dirty="0" smtClean="0"/>
              <a:t> Validation in 3D </a:t>
            </a:r>
            <a:r>
              <a:rPr lang="fr-BE" sz="1500" dirty="0" err="1" smtClean="0"/>
              <a:t>mock</a:t>
            </a:r>
            <a:r>
              <a:rPr lang="fr-BE" sz="1500" dirty="0" smtClean="0"/>
              <a:t>-up</a:t>
            </a:r>
            <a:endParaRPr lang="fr-BE" sz="1500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1403648" y="3789040"/>
            <a:ext cx="1944216" cy="43204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err="1" smtClean="0">
                <a:solidFill>
                  <a:schemeClr val="tx1"/>
                </a:solidFill>
              </a:rPr>
              <a:t>Catheter</a:t>
            </a:r>
            <a:r>
              <a:rPr lang="fr-BE" dirty="0" smtClean="0">
                <a:solidFill>
                  <a:schemeClr val="tx1"/>
                </a:solidFill>
              </a:rPr>
              <a:t> design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1403648" y="4509120"/>
            <a:ext cx="2736304" cy="43204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>
                <a:solidFill>
                  <a:schemeClr val="tx1"/>
                </a:solidFill>
              </a:rPr>
              <a:t>Intra-op </a:t>
            </a:r>
            <a:r>
              <a:rPr lang="fr-BE" dirty="0" err="1" smtClean="0">
                <a:solidFill>
                  <a:schemeClr val="tx1"/>
                </a:solidFill>
              </a:rPr>
              <a:t>catheter</a:t>
            </a:r>
            <a:r>
              <a:rPr lang="fr-BE" dirty="0" smtClean="0">
                <a:solidFill>
                  <a:schemeClr val="tx1"/>
                </a:solidFill>
              </a:rPr>
              <a:t> control</a:t>
            </a:r>
          </a:p>
        </p:txBody>
      </p:sp>
      <p:sp>
        <p:nvSpPr>
          <p:cNvPr id="11" name="Flèche à angle droit 10"/>
          <p:cNvSpPr/>
          <p:nvPr/>
        </p:nvSpPr>
        <p:spPr>
          <a:xfrm rot="5400000">
            <a:off x="179512" y="2924944"/>
            <a:ext cx="1944216" cy="360040"/>
          </a:xfrm>
          <a:prstGeom prst="bentUpArrow">
            <a:avLst>
              <a:gd name="adj1" fmla="val 16166"/>
              <a:gd name="adj2" fmla="val 25000"/>
              <a:gd name="adj3" fmla="val 22791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Flèche à angle droit 11"/>
          <p:cNvSpPr/>
          <p:nvPr/>
        </p:nvSpPr>
        <p:spPr>
          <a:xfrm rot="5400000">
            <a:off x="-288540" y="3248980"/>
            <a:ext cx="2736304" cy="504056"/>
          </a:xfrm>
          <a:prstGeom prst="bentUpArrow">
            <a:avLst>
              <a:gd name="adj1" fmla="val 10969"/>
              <a:gd name="adj2" fmla="val 18870"/>
              <a:gd name="adj3" fmla="val 1722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3" name="Image 12" descr="CASCADE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6021288"/>
            <a:ext cx="1944216" cy="583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3501</TotalTime>
  <Words>259</Words>
  <Application>Microsoft Office PowerPoint</Application>
  <PresentationFormat>Affichage à l'écran (4:3)</PresentationFormat>
  <Paragraphs>74</Paragraphs>
  <Slides>6</Slides>
  <Notes>0</Notes>
  <HiddenSlides>0</HiddenSlides>
  <MMClips>4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Modeling and Control of Continuum Robots  for Vessel Navigation</vt:lpstr>
      <vt:lpstr>Mini-Invasive Vascular Surgery</vt:lpstr>
      <vt:lpstr>Mini-Invasive Vascular Surgery</vt:lpstr>
      <vt:lpstr>Catheter Design for Aortic Valve Implantation</vt:lpstr>
      <vt:lpstr>Diapositive 5</vt:lpstr>
      <vt:lpstr>Conclusion &amp; Future 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Tran Phuong Toan</dc:creator>
  <cp:lastModifiedBy>Tran Phuong Toan</cp:lastModifiedBy>
  <cp:revision>26</cp:revision>
  <dcterms:created xsi:type="dcterms:W3CDTF">2013-09-07T13:49:54Z</dcterms:created>
  <dcterms:modified xsi:type="dcterms:W3CDTF">2013-09-10T00:11:33Z</dcterms:modified>
</cp:coreProperties>
</file>